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EFCC63C-2910-4302-BDD5-C39F80329F70}">
  <a:tblStyle styleId="{BEFCC63C-2910-4302-BDD5-C39F80329F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5.xml"/><Relationship Id="rId33" Type="http://schemas.openxmlformats.org/officeDocument/2006/relationships/font" Target="fonts/Roboto-regular.fntdata"/><Relationship Id="rId10" Type="http://schemas.openxmlformats.org/officeDocument/2006/relationships/slide" Target="slides/slide4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7.xml"/><Relationship Id="rId35" Type="http://schemas.openxmlformats.org/officeDocument/2006/relationships/font" Target="fonts/Roboto-italic.fntdata"/><Relationship Id="rId12" Type="http://schemas.openxmlformats.org/officeDocument/2006/relationships/slide" Target="slides/slide6.xml"/><Relationship Id="rId34" Type="http://schemas.openxmlformats.org/officeDocument/2006/relationships/font" Target="fonts/Roboto-bold.fntdata"/><Relationship Id="rId15" Type="http://schemas.openxmlformats.org/officeDocument/2006/relationships/slide" Target="slides/slide9.xml"/><Relationship Id="rId37" Type="http://schemas.openxmlformats.org/officeDocument/2006/relationships/font" Target="fonts/Lato-regular.fntdata"/><Relationship Id="rId14" Type="http://schemas.openxmlformats.org/officeDocument/2006/relationships/slide" Target="slides/slide8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1.xml"/><Relationship Id="rId39" Type="http://schemas.openxmlformats.org/officeDocument/2006/relationships/font" Target="fonts/Lato-italic.fntdata"/><Relationship Id="rId16" Type="http://schemas.openxmlformats.org/officeDocument/2006/relationships/slide" Target="slides/slide10.xml"/><Relationship Id="rId38" Type="http://schemas.openxmlformats.org/officeDocument/2006/relationships/font" Target="fonts/La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269b5f9df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269b5f9df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69b5f9df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269b5f9df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69b5f9df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269b5f9df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26966255fc_6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26966255fc_6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269b5f9df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269b5f9df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27e7f37c0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27e7f37c0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28a86aac5a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28a86aac5a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26966255fc_6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26966255fc_6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8a86aac5a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28a86aac5a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27e7f37c0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27e7f37c0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26966255fc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26966255fc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269b5f9df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269b5f9df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27e7f37c0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27e7f37c0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28a86aac5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28a86aac5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26966255fc_6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26966255fc_6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28a86aac5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28a86aac5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6966255fc_6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6966255fc_6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6966255fc_6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26966255fc_6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26966255fc_6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26966255fc_6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26966255fc_6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26966255fc_6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69b5f9d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269b5f9d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671258" y="253725"/>
            <a:ext cx="7801500" cy="173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Project</a:t>
            </a:r>
            <a:endParaRPr/>
          </a:p>
          <a:p>
            <a:pPr indent="0" lvl="0" marL="0" marR="38100" rtl="0" algn="ctr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ALY6140 Analytics Systems Technology</a:t>
            </a:r>
            <a:endParaRPr sz="44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824850" y="3842200"/>
            <a:ext cx="80280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2</a:t>
            </a:r>
            <a:endParaRPr sz="24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Sreedevi Ravi                                               Rushikesh Sawant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924600" y="2092738"/>
            <a:ext cx="7294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3300">
                <a:latin typeface="Lato"/>
                <a:ea typeface="Lato"/>
                <a:cs typeface="Lato"/>
                <a:sym typeface="Lato"/>
              </a:rPr>
              <a:t>Analyzing Crime Patterns in Boston</a:t>
            </a:r>
            <a:endParaRPr sz="2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18350"/>
            <a:ext cx="7408126" cy="344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1062875" y="106825"/>
            <a:ext cx="64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Heatmap for shooting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in Boston City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389900" y="3960250"/>
            <a:ext cx="8636700" cy="12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heatmap of shootings in Boston provides a clear visualization of the distribution of shootings across the city, with hotspots appearing in certain neighborhoods. The heatmap can help identify high-risk areas and inform targeted interventions to prevent and reduce gun violence.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8900"/>
            <a:ext cx="4572001" cy="4654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0750" y="488900"/>
            <a:ext cx="4143249" cy="46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3"/>
          <p:cNvSpPr txBox="1"/>
          <p:nvPr/>
        </p:nvSpPr>
        <p:spPr>
          <a:xfrm>
            <a:off x="1828475" y="80750"/>
            <a:ext cx="54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EDA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6875"/>
            <a:ext cx="5046471" cy="466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/>
        </p:nvSpPr>
        <p:spPr>
          <a:xfrm>
            <a:off x="5228950" y="667650"/>
            <a:ext cx="3813600" cy="3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A bar plot comparing crime rates during daytime and nighttime in Boston reveals that overall, crime rates are significantly higher during the day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Crimes related to investigations of persons and sick assistance also exhibit higher rates during daytime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1828475" y="80750"/>
            <a:ext cx="54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EDA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Predictive Models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729450" y="1318650"/>
            <a:ext cx="7688400" cy="3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AutoNum type="arabicPeriod"/>
            </a:pPr>
            <a:r>
              <a:rPr b="0"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Logistic Regression model:</a:t>
            </a:r>
            <a:endParaRPr b="0"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b="0"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Predicts if a shooting will occur or not based on relevant attributes using logistic regression.</a:t>
            </a:r>
            <a:endParaRPr b="0"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b="0"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Logistic regression is a statistical model used for binary outcomes.</a:t>
            </a:r>
            <a:endParaRPr b="0"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AutoNum type="arabicPeriod" startAt="2"/>
            </a:pPr>
            <a:r>
              <a:rPr b="0"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Decision Tree:</a:t>
            </a:r>
            <a:endParaRPr b="0"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b="0"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Categorical variables encoded using LabelEncoder() from sklearn.preprocessing.</a:t>
            </a:r>
            <a:endParaRPr b="0"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b="0"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DISTRICT, DAY_OF_WEEK, and STREET chosen as independent variables.</a:t>
            </a:r>
            <a:endParaRPr b="0"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b="0"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Target variable is SHOOTING.</a:t>
            </a:r>
            <a:endParaRPr b="0"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b="0"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Model predicts probability of a shooting occurrence.</a:t>
            </a:r>
            <a:endParaRPr b="0"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t/>
            </a:r>
            <a:endParaRPr b="0" sz="209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26"/>
          <p:cNvSpPr txBox="1"/>
          <p:nvPr/>
        </p:nvSpPr>
        <p:spPr>
          <a:xfrm>
            <a:off x="0" y="0"/>
            <a:ext cx="8417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5400" rtl="0" algn="ctr">
              <a:lnSpc>
                <a:spcPct val="15625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Predictive Models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/>
        </p:nvSpPr>
        <p:spPr>
          <a:xfrm>
            <a:off x="0" y="0"/>
            <a:ext cx="8417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5400" rtl="0" algn="ctr">
              <a:lnSpc>
                <a:spcPct val="15625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Logistic Regression</a:t>
            </a: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for Predicting Shooting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725" y="1170000"/>
            <a:ext cx="4031203" cy="31869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7"/>
          <p:cNvSpPr txBox="1"/>
          <p:nvPr/>
        </p:nvSpPr>
        <p:spPr>
          <a:xfrm>
            <a:off x="277725" y="585000"/>
            <a:ext cx="432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ccuracy of 99.15%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7"/>
          <p:cNvSpPr txBox="1"/>
          <p:nvPr/>
        </p:nvSpPr>
        <p:spPr>
          <a:xfrm>
            <a:off x="4652125" y="1433250"/>
            <a:ext cx="4326300" cy="20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This suggests that the model is capturing mildly strong relationship between the predictor variables and the target variable, but there may be room for improvement through fine-tuning or incorporating additional data.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/>
        </p:nvSpPr>
        <p:spPr>
          <a:xfrm>
            <a:off x="0" y="0"/>
            <a:ext cx="8417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5400" rtl="0" algn="ctr">
              <a:lnSpc>
                <a:spcPct val="15625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Logistic Regression for Predicting Shooting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6" name="Google Shape;1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85002"/>
            <a:ext cx="4267200" cy="41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8"/>
          <p:cNvSpPr txBox="1"/>
          <p:nvPr/>
        </p:nvSpPr>
        <p:spPr>
          <a:xfrm>
            <a:off x="437975" y="1292550"/>
            <a:ext cx="4267200" cy="28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The confusion matrix showed that the model correctly predicted 3158 instances of the negative class (no shooting) and 0 instances of the positive class (shooting) (true positives)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Moreover, the model predicted zero instances of the negative class as positive (false positive) and 27 instances of the positive class as negative (false negative) (false negatives)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373250" y="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</a:t>
            </a:r>
            <a:r>
              <a:rPr lang="en"/>
              <a:t> Tree for Predicting Shooting</a:t>
            </a:r>
            <a:endParaRPr/>
          </a:p>
        </p:txBody>
      </p:sp>
      <p:pic>
        <p:nvPicPr>
          <p:cNvPr id="203" name="Google Shape;20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7600"/>
            <a:ext cx="8839199" cy="357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8" name="Google Shape;208;p30"/>
          <p:cNvGraphicFramePr/>
          <p:nvPr/>
        </p:nvGraphicFramePr>
        <p:xfrm>
          <a:off x="512925" y="6754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{BEFCC63C-2910-4302-BDD5-C39F80329F70}</a:tableStyleId>
              </a:tblPr>
              <a:tblGrid>
                <a:gridCol w="1171050"/>
                <a:gridCol w="1171050"/>
                <a:gridCol w="1171050"/>
              </a:tblGrid>
              <a:tr h="5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Predicted Negative</a:t>
                      </a:r>
                      <a:endParaRPr b="1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Predicted Positive</a:t>
                      </a:r>
                      <a:endParaRPr b="1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Actual Negative</a:t>
                      </a:r>
                      <a:endParaRPr b="1"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3157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Actual Positive</a:t>
                      </a:r>
                      <a:endParaRPr b="1"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27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9" name="Google Shape;209;p30"/>
          <p:cNvSpPr txBox="1"/>
          <p:nvPr/>
        </p:nvSpPr>
        <p:spPr>
          <a:xfrm>
            <a:off x="512925" y="-57000"/>
            <a:ext cx="7770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Decision Tree for Predicting Shooting</a:t>
            </a:r>
            <a:endParaRPr/>
          </a:p>
        </p:txBody>
      </p:sp>
      <p:sp>
        <p:nvSpPr>
          <p:cNvPr id="210" name="Google Shape;210;p30"/>
          <p:cNvSpPr txBox="1"/>
          <p:nvPr/>
        </p:nvSpPr>
        <p:spPr>
          <a:xfrm>
            <a:off x="3881475" y="825600"/>
            <a:ext cx="5400000" cy="43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Decision tree model had an accuracy of 99.12% for predicting shooting incidents in Boston.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Class weight for each class was set inversely proportional to its frequency in the dataset.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Class weight for no shooting was set as 0.1 and for shooting occurred was set as 0.9.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Model predicted one instance of the negative class as positive (false positive) and 27 instances of the positive class as negative (false negative) (false negatives).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Model performs well in predicting the negative class but poorly in predicting the positive class due to imbalanced data.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163" y="2785714"/>
            <a:ext cx="3576674" cy="235778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 txBox="1"/>
          <p:nvPr/>
        </p:nvSpPr>
        <p:spPr>
          <a:xfrm>
            <a:off x="314600" y="354150"/>
            <a:ext cx="3348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Confusion Matrix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314600" y="2571750"/>
            <a:ext cx="3348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Feature Importance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&amp;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Conclusion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7650" y="520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7650" y="1284475"/>
            <a:ext cx="7688700" cy="3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 objective of this project is to identify patterns and insights that can enhance Boston's law enforcement and crime prevention efforts</a:t>
            </a:r>
            <a:endParaRPr sz="1400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Latest version of Crime Incident Reports dataset for 2023 available on the Boston Government 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will be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analyzed</a:t>
            </a:r>
            <a:endParaRPr sz="1400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To reveal concealed trends in the data, we will utilize visualization techniques like bar plots, geographic maps, and line graphs</a:t>
            </a:r>
            <a:endParaRPr sz="1400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Machine learning models – logistic regression and decision tree will be employed to predict or find probability of shooti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</a:t>
            </a:r>
            <a:endParaRPr sz="1400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Dataset</a:t>
            </a:r>
            <a:endParaRPr b="1" sz="23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data is provided in Comma Separated Values (CSV) format 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Comprises 11207 rows and 17 columns</a:t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type="title"/>
          </p:nvPr>
        </p:nvSpPr>
        <p:spPr>
          <a:xfrm>
            <a:off x="729450" y="1318650"/>
            <a:ext cx="7895400" cy="3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For Boston Police:</a:t>
            </a:r>
            <a:endParaRPr b="0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b="0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Predictive models can identify high-risk areas for potential shootings based on historical data and relevant factors.</a:t>
            </a:r>
            <a:endParaRPr b="0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b="0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This information can inform targeted patrols and interventions in high-risk areas to prevent shootings before they occur.</a:t>
            </a:r>
            <a:endParaRPr b="0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b="0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Predictive models can forecast the likelihood of future shootings and provide early warning systems for proactive response and prevention efforts.</a:t>
            </a:r>
            <a:endParaRPr b="0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For People:</a:t>
            </a:r>
            <a:endParaRPr b="0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b="0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Predictive models can be used to identify high-risk areas for shootings in Boston.</a:t>
            </a:r>
            <a:endParaRPr b="0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b="0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This information can help people avoid those areas or take alternative routes to minimize their exposure to potential violence.</a:t>
            </a:r>
            <a:endParaRPr b="0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66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2"/>
          <p:cNvSpPr txBox="1"/>
          <p:nvPr/>
        </p:nvSpPr>
        <p:spPr>
          <a:xfrm>
            <a:off x="729450" y="692775"/>
            <a:ext cx="640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Lato"/>
                <a:ea typeface="Lato"/>
                <a:cs typeface="Lato"/>
                <a:sym typeface="Lato"/>
              </a:rPr>
              <a:t>Application of Predictive Model</a:t>
            </a:r>
            <a:endParaRPr b="1"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3"/>
          <p:cNvSpPr txBox="1"/>
          <p:nvPr/>
        </p:nvSpPr>
        <p:spPr>
          <a:xfrm>
            <a:off x="710375" y="721275"/>
            <a:ext cx="640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33"/>
          <p:cNvSpPr txBox="1"/>
          <p:nvPr/>
        </p:nvSpPr>
        <p:spPr>
          <a:xfrm>
            <a:off x="710375" y="1436750"/>
            <a:ext cx="8075700" cy="3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Logistic regression and decision tree models compared for predicting shootings in Boston.</a:t>
            </a:r>
            <a:endParaRPr sz="1600"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Logistic regression model had an accuracy of 99.15% and decision tree model had an accuracy of 99.12%.</a:t>
            </a:r>
            <a:endParaRPr sz="1600"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Logistic regression model is marginally better than the decision tree model in predicting shootings.</a:t>
            </a:r>
            <a:endParaRPr sz="1600"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Logistic regression model appears to capture the relationships between predictor variables and the target variable more effectively.</a:t>
            </a:r>
            <a:endParaRPr sz="1600"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Findings suggest that the logistic regression model may be a more reliable and accurate tool for predicting shootings in Boston.</a:t>
            </a:r>
            <a:endParaRPr sz="1600"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7650" y="5635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Questions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814950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are the most common types of crimes reported in Boston, and how have they changed over time?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2)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 certain areas of the city more prone to crime than others, and what factors contribute to this?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3)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does the frequency of crime incidents vary by time of day, day of the week, and month of the year?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4)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the likelihood of a location or district having a crime due to a shooting be predicted?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216525" y="506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4914450" y="1441200"/>
            <a:ext cx="4080900" cy="37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OFFENSE CODE GROUP and UCR PART columns removed from further analysis due to missing values</a:t>
            </a:r>
            <a:endParaRPr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Missing values in DISTRICT, Lat, Long, and Location columns were imputed</a:t>
            </a:r>
            <a:endParaRPr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DISTRICT missing values imputed using the mode (most frequent value)</a:t>
            </a:r>
            <a:endParaRPr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Mean latitude and longitude calculated for each district after filling in missing DISTRICT values</a:t>
            </a:r>
            <a:endParaRPr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Missing latitude and longitude values within each district filled in with their respective mean values</a:t>
            </a:r>
            <a:endParaRPr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Latitude and longitude values converted to string format to fill in missing Location values</a:t>
            </a:r>
            <a:endParaRPr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highlight>
                <a:schemeClr val="lt1"/>
              </a:highlight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55700"/>
            <a:ext cx="4971449" cy="260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61750" y="4013175"/>
            <a:ext cx="4616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Glimpse of the dataset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7800" y="1678650"/>
            <a:ext cx="76884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727800" y="0"/>
            <a:ext cx="7688400" cy="5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Map of Boston with crime incident clusters</a:t>
            </a:r>
            <a:endParaRPr sz="3200"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300" y="535200"/>
            <a:ext cx="7241501" cy="377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959350" y="4454850"/>
            <a:ext cx="718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By using a clustering algorithm to group crime incidents into geographic clusters, a map was generated which provides a way to identify areas with high crime rates and potential crime hotspots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7600"/>
            <a:ext cx="4045874" cy="352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6625" y="830100"/>
            <a:ext cx="4807374" cy="295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/>
        </p:nvSpPr>
        <p:spPr>
          <a:xfrm>
            <a:off x="931788" y="42126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Number of Crimes by Day</a:t>
            </a:r>
            <a:endParaRPr/>
          </a:p>
        </p:txBody>
      </p:sp>
      <p:sp>
        <p:nvSpPr>
          <p:cNvPr id="129" name="Google Shape;129;p19"/>
          <p:cNvSpPr txBox="1"/>
          <p:nvPr/>
        </p:nvSpPr>
        <p:spPr>
          <a:xfrm>
            <a:off x="5824300" y="39419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Areas of shooting</a:t>
            </a:r>
            <a:endParaRPr/>
          </a:p>
        </p:txBody>
      </p:sp>
      <p:sp>
        <p:nvSpPr>
          <p:cNvPr id="130" name="Google Shape;130;p19"/>
          <p:cNvSpPr txBox="1"/>
          <p:nvPr/>
        </p:nvSpPr>
        <p:spPr>
          <a:xfrm>
            <a:off x="380438" y="4404600"/>
            <a:ext cx="3589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plot shows that crime incidents in Boston are most frequent on Monday and Wednesday, and relatively lower on Saturday and Sunday</a:t>
            </a:r>
            <a:endParaRPr/>
          </a:p>
        </p:txBody>
      </p:sp>
      <p:sp>
        <p:nvSpPr>
          <p:cNvPr id="131" name="Google Shape;131;p19"/>
          <p:cNvSpPr txBox="1"/>
          <p:nvPr/>
        </p:nvSpPr>
        <p:spPr>
          <a:xfrm>
            <a:off x="5083603" y="4311225"/>
            <a:ext cx="374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shooting locations were plotted on a map, which shows the street when we hover over the point</a:t>
            </a:r>
            <a:endParaRPr/>
          </a:p>
        </p:txBody>
      </p:sp>
      <p:sp>
        <p:nvSpPr>
          <p:cNvPr id="132" name="Google Shape;132;p19"/>
          <p:cNvSpPr txBox="1"/>
          <p:nvPr/>
        </p:nvSpPr>
        <p:spPr>
          <a:xfrm>
            <a:off x="1828475" y="80750"/>
            <a:ext cx="54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EDA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/>
        </p:nvSpPr>
        <p:spPr>
          <a:xfrm>
            <a:off x="409963" y="36142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Trends of crimes</a:t>
            </a:r>
            <a:endParaRPr b="1"/>
          </a:p>
        </p:txBody>
      </p:sp>
      <p:sp>
        <p:nvSpPr>
          <p:cNvPr id="138" name="Google Shape;138;p20"/>
          <p:cNvSpPr txBox="1"/>
          <p:nvPr/>
        </p:nvSpPr>
        <p:spPr>
          <a:xfrm>
            <a:off x="5399975" y="35287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Treemap for offense</a:t>
            </a:r>
            <a:endParaRPr b="1"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8775" y="588731"/>
            <a:ext cx="5405224" cy="3025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1850" y="873400"/>
            <a:ext cx="4043650" cy="259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/>
        </p:nvSpPr>
        <p:spPr>
          <a:xfrm>
            <a:off x="270700" y="4060675"/>
            <a:ext cx="30000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The crime rate saw a dip in mid of February but peaked again in March.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20"/>
          <p:cNvSpPr txBox="1"/>
          <p:nvPr/>
        </p:nvSpPr>
        <p:spPr>
          <a:xfrm>
            <a:off x="1828475" y="80750"/>
            <a:ext cx="54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EDA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4108175" y="3983550"/>
            <a:ext cx="429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most common offense is in investigating a person who committed a crime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11525"/>
            <a:ext cx="5950001" cy="4631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1"/>
          <p:cNvSpPr txBox="1"/>
          <p:nvPr/>
        </p:nvSpPr>
        <p:spPr>
          <a:xfrm>
            <a:off x="6062175" y="555475"/>
            <a:ext cx="2980500" cy="39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scatter map plot shows a concentration of red circles, which represent the locations of robberies, in Boston city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By analyzing the scatter map plot, it can be inferred that downtown Boston has a higher rate of robberies than other areas in the city, based on the number of red circles plotted in that area compared to other parts of the map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1062875" y="106825"/>
            <a:ext cx="64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Robberies in Boston City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